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3" r:id="rId3"/>
    <p:sldId id="257" r:id="rId4"/>
    <p:sldId id="282" r:id="rId5"/>
    <p:sldId id="259" r:id="rId6"/>
    <p:sldId id="283" r:id="rId7"/>
    <p:sldId id="260" r:id="rId8"/>
    <p:sldId id="279" r:id="rId9"/>
    <p:sldId id="292" r:id="rId10"/>
    <p:sldId id="295" r:id="rId11"/>
    <p:sldId id="306" r:id="rId12"/>
    <p:sldId id="296" r:id="rId13"/>
    <p:sldId id="297" r:id="rId14"/>
    <p:sldId id="299" r:id="rId15"/>
    <p:sldId id="298" r:id="rId16"/>
    <p:sldId id="300" r:id="rId17"/>
    <p:sldId id="301" r:id="rId18"/>
    <p:sldId id="302" r:id="rId19"/>
    <p:sldId id="303" r:id="rId20"/>
    <p:sldId id="304" r:id="rId21"/>
    <p:sldId id="284" r:id="rId22"/>
    <p:sldId id="262" r:id="rId23"/>
    <p:sldId id="267" r:id="rId24"/>
    <p:sldId id="27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D9A"/>
    <a:srgbClr val="005EA0"/>
    <a:srgbClr val="5094CB"/>
    <a:srgbClr val="98CBF2"/>
    <a:srgbClr val="3097E4"/>
    <a:srgbClr val="BAE0EC"/>
    <a:srgbClr val="9ED4E4"/>
    <a:srgbClr val="B5D3EE"/>
    <a:srgbClr val="64C1DE"/>
    <a:srgbClr val="0697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4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1F5B92B-9DFA-DDA4-D282-708EFE1A0D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E6CEEF-22D5-C63D-BC4A-74A25F5AE1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855E9-0785-4DF1-9A89-E8B6F4A30C62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B3F34-723B-3E65-DCD9-D5640F340E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39FDDF-C21D-F5CC-CE63-DDA45F9141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EDE22-D2A8-4A1B-B53E-1920AC5EE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096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B6507-C8E1-4AE6-BEBA-BC187E3BE47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9A519-B5F6-4C7C-A83F-B8AFBA3B27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0120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9377-D2D9-49A2-AD0D-9AD74CD194E6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002B-C934-42ED-94F4-58323C38303F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121D-94D7-4DC8-904E-FADAD69827B7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085F0-DDD6-42B9-B522-F32C9B25FB26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919A-B0D3-4E34-BBF7-B1888D6A0575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0C9B-553A-414F-8C8B-F46ED1768124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6897-BD79-4AF0-9D04-5532A45AC3FA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8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31E6-0F73-47C0-AD38-00B2335609CF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C21C-3017-42FA-8F35-F1A1D11A332A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9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D92F-F746-4A44-8579-0BA0806EB000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5AF3-5694-40AC-8E78-72906D327403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4658D-D2E2-4482-8A26-083DAF9ED5B3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9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ju0522/EVCSproject.git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ju0522/EVCSproject.gi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0C3640-BAB8-4D8E-8D45-604B72603F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1809750" y="2235200"/>
            <a:ext cx="8572500" cy="23876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2505113" y="2428726"/>
            <a:ext cx="7181774" cy="205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</a:rPr>
              <a:t>E  V  C  S</a:t>
            </a:r>
          </a:p>
          <a:p>
            <a:pPr algn="ctr"/>
            <a:r>
              <a:rPr lang="en-US" altLang="ko-KR" sz="4400" spc="-300" dirty="0">
                <a:solidFill>
                  <a:schemeClr val="bg1">
                    <a:lumMod val="95000"/>
                  </a:schemeClr>
                </a:solidFill>
              </a:rPr>
              <a:t>(Electric vehicle charging station)</a:t>
            </a:r>
          </a:p>
          <a:p>
            <a:pPr algn="r">
              <a:lnSpc>
                <a:spcPct val="150000"/>
              </a:lnSpc>
            </a:pPr>
            <a:r>
              <a:rPr lang="en-US" altLang="ko-KR" spc="-300" dirty="0">
                <a:solidFill>
                  <a:schemeClr val="bg1">
                    <a:lumMod val="95000"/>
                  </a:schemeClr>
                </a:solidFill>
              </a:rPr>
              <a:t>     :   </a:t>
            </a:r>
            <a:r>
              <a:rPr lang="ko-KR" altLang="en-US" spc="-300" dirty="0">
                <a:solidFill>
                  <a:schemeClr val="bg1">
                    <a:lumMod val="95000"/>
                  </a:schemeClr>
                </a:solidFill>
              </a:rPr>
              <a:t>전기차   충전소</a:t>
            </a:r>
            <a:endParaRPr lang="ko-KR" altLang="en-US" sz="1600" spc="-3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그래픽 18" descr="네 개의 유기적 셰이프">
            <a:extLst>
              <a:ext uri="{FF2B5EF4-FFF2-40B4-BE49-F238E27FC236}">
                <a16:creationId xmlns:a16="http://schemas.microsoft.com/office/drawing/2014/main" id="{23474660-AFBD-47B6-9B82-43430082C6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9591" y="203708"/>
            <a:ext cx="2562239" cy="2562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15DAAF-0E49-265A-D40E-C05E3C367B75}"/>
              </a:ext>
            </a:extLst>
          </p:cNvPr>
          <p:cNvSpPr txBox="1"/>
          <p:nvPr/>
        </p:nvSpPr>
        <p:spPr>
          <a:xfrm>
            <a:off x="9431685" y="5096858"/>
            <a:ext cx="2118049" cy="12870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201895105 </a:t>
            </a:r>
            <a:r>
              <a:rPr lang="ko-KR" altLang="en-US" dirty="0" err="1">
                <a:solidFill>
                  <a:schemeClr val="bg1"/>
                </a:solidFill>
              </a:rPr>
              <a:t>황수민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201995068 </a:t>
            </a:r>
            <a:r>
              <a:rPr lang="ko-KR" altLang="en-US" dirty="0">
                <a:solidFill>
                  <a:schemeClr val="bg1"/>
                </a:solidFill>
              </a:rPr>
              <a:t>이영아</a:t>
            </a:r>
            <a:r>
              <a:rPr lang="en-US" altLang="ko-KR" dirty="0">
                <a:solidFill>
                  <a:schemeClr val="bg1"/>
                </a:solidFill>
              </a:rPr>
              <a:t> 201995077 </a:t>
            </a:r>
            <a:r>
              <a:rPr lang="ko-KR" altLang="en-US" dirty="0">
                <a:solidFill>
                  <a:schemeClr val="bg1"/>
                </a:solidFill>
              </a:rPr>
              <a:t>장주은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A31E7B-B43C-1AFB-A398-EDE1DE45D698}"/>
              </a:ext>
            </a:extLst>
          </p:cNvPr>
          <p:cNvGrpSpPr/>
          <p:nvPr/>
        </p:nvGrpSpPr>
        <p:grpSpPr>
          <a:xfrm>
            <a:off x="1263967" y="3794803"/>
            <a:ext cx="1091565" cy="1380895"/>
            <a:chOff x="1019175" y="3631790"/>
            <a:chExt cx="1581150" cy="2000250"/>
          </a:xfrm>
        </p:grpSpPr>
        <p:grpSp>
          <p:nvGrpSpPr>
            <p:cNvPr id="4" name="그래픽 20" descr="빗방울">
              <a:extLst>
                <a:ext uri="{FF2B5EF4-FFF2-40B4-BE49-F238E27FC236}">
                  <a16:creationId xmlns:a16="http://schemas.microsoft.com/office/drawing/2014/main" id="{9AC07664-B404-A7F1-EB9B-50E65196655E}"/>
                </a:ext>
              </a:extLst>
            </p:cNvPr>
            <p:cNvGrpSpPr/>
            <p:nvPr/>
          </p:nvGrpSpPr>
          <p:grpSpPr>
            <a:xfrm>
              <a:off x="1304925" y="3631790"/>
              <a:ext cx="1009650" cy="285750"/>
              <a:chOff x="1304925" y="3631790"/>
              <a:chExt cx="1009650" cy="285750"/>
            </a:xfrm>
            <a:solidFill>
              <a:srgbClr val="E4E4E4"/>
            </a:solidFill>
          </p:grpSpPr>
          <p:sp>
            <p:nvSpPr>
              <p:cNvPr id="21" name="그래픽 20" descr="빗방울">
                <a:extLst>
                  <a:ext uri="{FF2B5EF4-FFF2-40B4-BE49-F238E27FC236}">
                    <a16:creationId xmlns:a16="http://schemas.microsoft.com/office/drawing/2014/main" id="{F64CE42F-CEEF-7BF9-7471-90BD1724E95A}"/>
                  </a:ext>
                </a:extLst>
              </p:cNvPr>
              <p:cNvSpPr/>
              <p:nvPr/>
            </p:nvSpPr>
            <p:spPr>
              <a:xfrm>
                <a:off x="15906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20" descr="빗방울">
                <a:extLst>
                  <a:ext uri="{FF2B5EF4-FFF2-40B4-BE49-F238E27FC236}">
                    <a16:creationId xmlns:a16="http://schemas.microsoft.com/office/drawing/2014/main" id="{B8696406-CAA6-38B5-9D49-61CFA9517772}"/>
                  </a:ext>
                </a:extLst>
              </p:cNvPr>
              <p:cNvSpPr/>
              <p:nvPr/>
            </p:nvSpPr>
            <p:spPr>
              <a:xfrm>
                <a:off x="130492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20" descr="빗방울">
                <a:extLst>
                  <a:ext uri="{FF2B5EF4-FFF2-40B4-BE49-F238E27FC236}">
                    <a16:creationId xmlns:a16="http://schemas.microsoft.com/office/drawing/2014/main" id="{B54476F9-045D-58F2-6E41-8D492037CB36}"/>
                  </a:ext>
                </a:extLst>
              </p:cNvPr>
              <p:cNvSpPr/>
              <p:nvPr/>
            </p:nvSpPr>
            <p:spPr>
              <a:xfrm>
                <a:off x="21621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5" name="그래픽 20" descr="빗방울">
              <a:extLst>
                <a:ext uri="{FF2B5EF4-FFF2-40B4-BE49-F238E27FC236}">
                  <a16:creationId xmlns:a16="http://schemas.microsoft.com/office/drawing/2014/main" id="{303C4435-FD0B-09FC-383F-1909F93B5608}"/>
                </a:ext>
              </a:extLst>
            </p:cNvPr>
            <p:cNvGrpSpPr/>
            <p:nvPr/>
          </p:nvGrpSpPr>
          <p:grpSpPr>
            <a:xfrm>
              <a:off x="1476375" y="4203290"/>
              <a:ext cx="723900" cy="285750"/>
              <a:chOff x="1476375" y="4203290"/>
              <a:chExt cx="723900" cy="285750"/>
            </a:xfrm>
            <a:solidFill>
              <a:srgbClr val="E4E4E4"/>
            </a:solidFill>
          </p:grpSpPr>
          <p:sp>
            <p:nvSpPr>
              <p:cNvPr id="18" name="그래픽 20" descr="빗방울">
                <a:extLst>
                  <a:ext uri="{FF2B5EF4-FFF2-40B4-BE49-F238E27FC236}">
                    <a16:creationId xmlns:a16="http://schemas.microsoft.com/office/drawing/2014/main" id="{8F2568D2-A493-8EBF-BDEB-FE7B49E20F18}"/>
                  </a:ext>
                </a:extLst>
              </p:cNvPr>
              <p:cNvSpPr/>
              <p:nvPr/>
            </p:nvSpPr>
            <p:spPr>
              <a:xfrm>
                <a:off x="14763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그래픽 20" descr="빗방울">
                <a:extLst>
                  <a:ext uri="{FF2B5EF4-FFF2-40B4-BE49-F238E27FC236}">
                    <a16:creationId xmlns:a16="http://schemas.microsoft.com/office/drawing/2014/main" id="{1722E15B-956B-D23E-9A53-45E038718AF7}"/>
                  </a:ext>
                </a:extLst>
              </p:cNvPr>
              <p:cNvSpPr/>
              <p:nvPr/>
            </p:nvSpPr>
            <p:spPr>
              <a:xfrm>
                <a:off x="20478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" name="그래픽 20" descr="빗방울">
              <a:extLst>
                <a:ext uri="{FF2B5EF4-FFF2-40B4-BE49-F238E27FC236}">
                  <a16:creationId xmlns:a16="http://schemas.microsoft.com/office/drawing/2014/main" id="{E245139E-FD27-DC51-4715-984EF9FF5FFF}"/>
                </a:ext>
              </a:extLst>
            </p:cNvPr>
            <p:cNvGrpSpPr/>
            <p:nvPr/>
          </p:nvGrpSpPr>
          <p:grpSpPr>
            <a:xfrm>
              <a:off x="1019175" y="4774790"/>
              <a:ext cx="1581150" cy="285750"/>
              <a:chOff x="1019175" y="4774790"/>
              <a:chExt cx="1581150" cy="285750"/>
            </a:xfrm>
            <a:solidFill>
              <a:srgbClr val="E4E4E4"/>
            </a:solidFill>
          </p:grpSpPr>
          <p:sp>
            <p:nvSpPr>
              <p:cNvPr id="11" name="그래픽 20" descr="빗방울">
                <a:extLst>
                  <a:ext uri="{FF2B5EF4-FFF2-40B4-BE49-F238E27FC236}">
                    <a16:creationId xmlns:a16="http://schemas.microsoft.com/office/drawing/2014/main" id="{1F13681E-3F8D-7BB2-5720-37DE08033B51}"/>
                  </a:ext>
                </a:extLst>
              </p:cNvPr>
              <p:cNvSpPr/>
              <p:nvPr/>
            </p:nvSpPr>
            <p:spPr>
              <a:xfrm>
                <a:off x="101917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" name="그래픽 20" descr="빗방울">
                <a:extLst>
                  <a:ext uri="{FF2B5EF4-FFF2-40B4-BE49-F238E27FC236}">
                    <a16:creationId xmlns:a16="http://schemas.microsoft.com/office/drawing/2014/main" id="{533E46E2-9487-1F81-0728-763ACCBEE191}"/>
                  </a:ext>
                </a:extLst>
              </p:cNvPr>
              <p:cNvSpPr/>
              <p:nvPr/>
            </p:nvSpPr>
            <p:spPr>
              <a:xfrm>
                <a:off x="1304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" name="그래픽 20" descr="빗방울">
                <a:extLst>
                  <a:ext uri="{FF2B5EF4-FFF2-40B4-BE49-F238E27FC236}">
                    <a16:creationId xmlns:a16="http://schemas.microsoft.com/office/drawing/2014/main" id="{9B0514BE-2B3D-9E0E-6280-15CDCDB64521}"/>
                  </a:ext>
                </a:extLst>
              </p:cNvPr>
              <p:cNvSpPr/>
              <p:nvPr/>
            </p:nvSpPr>
            <p:spPr>
              <a:xfrm>
                <a:off x="18764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그래픽 20" descr="빗방울">
                <a:extLst>
                  <a:ext uri="{FF2B5EF4-FFF2-40B4-BE49-F238E27FC236}">
                    <a16:creationId xmlns:a16="http://schemas.microsoft.com/office/drawing/2014/main" id="{F68E62E7-6291-0EC8-EC9D-00599D47CC8D}"/>
                  </a:ext>
                </a:extLst>
              </p:cNvPr>
              <p:cNvSpPr/>
              <p:nvPr/>
            </p:nvSpPr>
            <p:spPr>
              <a:xfrm>
                <a:off x="2447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" name="그래픽 20" descr="빗방울">
              <a:extLst>
                <a:ext uri="{FF2B5EF4-FFF2-40B4-BE49-F238E27FC236}">
                  <a16:creationId xmlns:a16="http://schemas.microsoft.com/office/drawing/2014/main" id="{4C153C90-01A2-A86B-158A-22EF4D5DC1DC}"/>
                </a:ext>
              </a:extLst>
            </p:cNvPr>
            <p:cNvGrpSpPr/>
            <p:nvPr/>
          </p:nvGrpSpPr>
          <p:grpSpPr>
            <a:xfrm>
              <a:off x="1190625" y="5346290"/>
              <a:ext cx="1295400" cy="285750"/>
              <a:chOff x="1190625" y="5346290"/>
              <a:chExt cx="1295400" cy="285750"/>
            </a:xfrm>
            <a:solidFill>
              <a:srgbClr val="E4E4E4"/>
            </a:solidFill>
          </p:grpSpPr>
          <p:sp>
            <p:nvSpPr>
              <p:cNvPr id="8" name="그래픽 20" descr="빗방울">
                <a:extLst>
                  <a:ext uri="{FF2B5EF4-FFF2-40B4-BE49-F238E27FC236}">
                    <a16:creationId xmlns:a16="http://schemas.microsoft.com/office/drawing/2014/main" id="{F479A9FB-76E8-D69A-8F21-26099CB56CCA}"/>
                  </a:ext>
                </a:extLst>
              </p:cNvPr>
              <p:cNvSpPr/>
              <p:nvPr/>
            </p:nvSpPr>
            <p:spPr>
              <a:xfrm>
                <a:off x="1190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" name="그래픽 20" descr="빗방울">
                <a:extLst>
                  <a:ext uri="{FF2B5EF4-FFF2-40B4-BE49-F238E27FC236}">
                    <a16:creationId xmlns:a16="http://schemas.microsoft.com/office/drawing/2014/main" id="{6BA07720-CB58-B2DB-59D3-AB70A05AF180}"/>
                  </a:ext>
                </a:extLst>
              </p:cNvPr>
              <p:cNvSpPr/>
              <p:nvPr/>
            </p:nvSpPr>
            <p:spPr>
              <a:xfrm>
                <a:off x="204787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" name="그래픽 20" descr="빗방울">
                <a:extLst>
                  <a:ext uri="{FF2B5EF4-FFF2-40B4-BE49-F238E27FC236}">
                    <a16:creationId xmlns:a16="http://schemas.microsoft.com/office/drawing/2014/main" id="{8F9B153D-00E7-ECE2-65F8-F86D36198098}"/>
                  </a:ext>
                </a:extLst>
              </p:cNvPr>
              <p:cNvSpPr/>
              <p:nvPr/>
            </p:nvSpPr>
            <p:spPr>
              <a:xfrm>
                <a:off x="2333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DAF5AE2-5EF6-1113-99EB-7C3961426DF4}"/>
              </a:ext>
            </a:extLst>
          </p:cNvPr>
          <p:cNvSpPr txBox="1"/>
          <p:nvPr/>
        </p:nvSpPr>
        <p:spPr>
          <a:xfrm>
            <a:off x="162955" y="6270171"/>
            <a:ext cx="692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https://github.com/jju0522/EVCSproject.git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16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#Lambda </a:t>
            </a:r>
            <a:r>
              <a:rPr lang="ko-KR" altLang="en-US" sz="2000" dirty="0">
                <a:solidFill>
                  <a:schemeClr val="bg1"/>
                </a:solidFill>
              </a:rPr>
              <a:t>생성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트리거 추가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FEDD90F-32A3-807F-1E42-F7E418EE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8" y="1097205"/>
            <a:ext cx="11670084" cy="54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BFA58822-BFA3-E277-BED3-59C31F5C5D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709" y="1776810"/>
            <a:ext cx="6692582" cy="33043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282329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#S3 </a:t>
            </a:r>
            <a:r>
              <a:rPr lang="ko-KR" altLang="en-US" sz="2000" dirty="0">
                <a:solidFill>
                  <a:schemeClr val="bg1"/>
                </a:solidFill>
              </a:rPr>
              <a:t>파일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업로드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26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#DynamoDB </a:t>
            </a:r>
            <a:r>
              <a:rPr lang="ko-KR" altLang="en-US" sz="2000" dirty="0">
                <a:solidFill>
                  <a:schemeClr val="bg1"/>
                </a:solidFill>
              </a:rPr>
              <a:t>생성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C67F6F5-160F-AC37-B6CD-A751D7576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6" y="1265949"/>
            <a:ext cx="10415202" cy="5044660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3A3A859-AB7D-71AB-C301-5003F128C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68" y="1117820"/>
            <a:ext cx="8743464" cy="534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웹 호스팅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AB5A57B-9A28-6A36-4388-D2927240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32" y="1039412"/>
            <a:ext cx="7239535" cy="56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#Kakao map </a:t>
            </a:r>
            <a:r>
              <a:rPr lang="en-US" altLang="ko-KR" sz="2000" dirty="0" err="1">
                <a:solidFill>
                  <a:schemeClr val="bg1"/>
                </a:solidFill>
              </a:rPr>
              <a:t>api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웹 플랫폼 등록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621D283-55BB-00B9-BD0E-5535D4C68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810" y="2384969"/>
            <a:ext cx="8992379" cy="20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#Kakao map </a:t>
            </a:r>
            <a:r>
              <a:rPr lang="en-US" altLang="ko-KR" sz="2000" dirty="0" err="1">
                <a:solidFill>
                  <a:schemeClr val="bg1"/>
                </a:solidFill>
              </a:rPr>
              <a:t>api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90A42C7D-98E5-C2B3-BB04-16A84F135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8" y="1084521"/>
            <a:ext cx="7205857" cy="4022431"/>
          </a:xfrm>
          <a:prstGeom prst="rect">
            <a:avLst/>
          </a:prstGeom>
        </p:spPr>
      </p:pic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F06EB1CF-D196-E965-7C03-E4C5619473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67" y="2921646"/>
            <a:ext cx="6799636" cy="38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6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코드분석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26A34F-E3DE-B027-18E2-9E119DCD9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69" y="1097205"/>
            <a:ext cx="7017865" cy="1627331"/>
          </a:xfrm>
          <a:prstGeom prst="rect">
            <a:avLst/>
          </a:prstGeom>
        </p:spPr>
      </p:pic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DBF8949-E2AC-F593-5755-D96775548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69" y="2785744"/>
            <a:ext cx="7030151" cy="36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3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코드분석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BC462B8-2795-4B35-14C1-574512D60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913" y="1253896"/>
            <a:ext cx="6550184" cy="4945809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EF4F343-631F-5110-7E40-FCE1CEC7B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66" y="2377943"/>
            <a:ext cx="5319221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실행화면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 descr="지도, 텍스트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1D9B9224-9914-F30B-314F-C68F7DC55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" y="1097205"/>
            <a:ext cx="12035711" cy="54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9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실행화면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, 지도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E21E099E-F44B-6703-4676-D35B119B33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4" y="1046744"/>
            <a:ext cx="10773712" cy="56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955273" y="1717846"/>
            <a:ext cx="3660559" cy="707886"/>
            <a:chOff x="6955273" y="1574802"/>
            <a:chExt cx="3660559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0.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3063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프로젝트 선정 이유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955273" y="2518065"/>
            <a:ext cx="2240299" cy="707886"/>
            <a:chOff x="6955273" y="1574802"/>
            <a:chExt cx="2240299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1.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Structure</a:t>
              </a:r>
              <a:endParaRPr lang="ko-KR" altLang="en-US" sz="28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951565" y="3398736"/>
            <a:ext cx="2686832" cy="707886"/>
            <a:chOff x="6955273" y="1574802"/>
            <a:chExt cx="268683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2.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9484" y="1678087"/>
              <a:ext cx="20826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Story Board</a:t>
              </a:r>
              <a:endParaRPr lang="ko-KR" altLang="en-US" sz="28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table of contents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A4C6C3-A3A9-49A0-2B49-B21E93053616}"/>
              </a:ext>
            </a:extLst>
          </p:cNvPr>
          <p:cNvGrpSpPr/>
          <p:nvPr/>
        </p:nvGrpSpPr>
        <p:grpSpPr>
          <a:xfrm>
            <a:off x="6955273" y="4209907"/>
            <a:ext cx="3505655" cy="707886"/>
            <a:chOff x="6955273" y="1574802"/>
            <a:chExt cx="3505655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358384-FE29-6C7C-E5BD-8A0531AE3651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3.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3097CB-7990-4797-7B3D-5461B640DB66}"/>
                </a:ext>
              </a:extLst>
            </p:cNvPr>
            <p:cNvSpPr txBox="1"/>
            <p:nvPr/>
          </p:nvSpPr>
          <p:spPr>
            <a:xfrm>
              <a:off x="7548464" y="1667135"/>
              <a:ext cx="29124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Trouble Shooting</a:t>
              </a:r>
              <a:endParaRPr lang="ko-KR" altLang="en-US" sz="28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FFA37C-FEE5-B89F-7C57-26E93688B7AE}"/>
              </a:ext>
            </a:extLst>
          </p:cNvPr>
          <p:cNvGrpSpPr/>
          <p:nvPr/>
        </p:nvGrpSpPr>
        <p:grpSpPr>
          <a:xfrm>
            <a:off x="6951565" y="5090578"/>
            <a:ext cx="1989527" cy="707886"/>
            <a:chOff x="6955273" y="1574802"/>
            <a:chExt cx="1989527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D26C4F-0536-33C6-D957-A453A15AB853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4.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DE8913-A37C-2287-7563-BEBFCD86FDB6}"/>
                </a:ext>
              </a:extLst>
            </p:cNvPr>
            <p:cNvSpPr txBox="1"/>
            <p:nvPr/>
          </p:nvSpPr>
          <p:spPr>
            <a:xfrm>
              <a:off x="7559484" y="1678087"/>
              <a:ext cx="13853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Closing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60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46B782-B94B-A5F3-30A9-8C9EE30038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rPr>
                <a:t>Part 3,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605B43-417F-D239-7681-563050AF1F24}"/>
              </a:ext>
            </a:extLst>
          </p:cNvPr>
          <p:cNvSpPr txBox="1"/>
          <p:nvPr/>
        </p:nvSpPr>
        <p:spPr>
          <a:xfrm>
            <a:off x="1104900" y="3136612"/>
            <a:ext cx="3980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Trouble Shooting</a:t>
            </a:r>
          </a:p>
        </p:txBody>
      </p:sp>
    </p:spTree>
    <p:extLst>
      <p:ext uri="{BB962C8B-B14F-4D97-AF65-F5344CB8AC3E}">
        <p14:creationId xmlns:p14="http://schemas.microsoft.com/office/powerpoint/2010/main" val="19689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3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87753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Trouble Shooting</a:t>
            </a:r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8D75CAC-AB78-6324-2A62-3504F4EB4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39" y="1046744"/>
            <a:ext cx="7169122" cy="54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A304A5-9864-409D-9B9C-811E837451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2" y="0"/>
            <a:ext cx="12188816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A59FCAC-6813-BD4E-FDC1-38DAFDDBC7EB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0C3D3B-3CCA-1EE7-7255-DF3C7DF31ECD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9E4DA0-1F03-DA26-01C2-9175AAFE63DD}"/>
                </a:ext>
              </a:extLst>
            </p:cNvPr>
            <p:cNvSpPr txBox="1"/>
            <p:nvPr/>
          </p:nvSpPr>
          <p:spPr>
            <a:xfrm>
              <a:off x="1104900" y="2540000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rPr>
                <a:t>Part 4,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AECB31-ACFE-F4E2-F999-86D93B8C145F}"/>
              </a:ext>
            </a:extLst>
          </p:cNvPr>
          <p:cNvSpPr txBox="1"/>
          <p:nvPr/>
        </p:nvSpPr>
        <p:spPr>
          <a:xfrm>
            <a:off x="1408829" y="30952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Closing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54151-6205-81BF-0900-57AC25D7D8CA}"/>
              </a:ext>
            </a:extLst>
          </p:cNvPr>
          <p:cNvSpPr txBox="1"/>
          <p:nvPr/>
        </p:nvSpPr>
        <p:spPr>
          <a:xfrm>
            <a:off x="2305394" y="3671446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- </a:t>
            </a:r>
            <a:r>
              <a:rPr lang="en-US" altLang="ko-KR" sz="2800" dirty="0">
                <a:solidFill>
                  <a:prstClr val="white"/>
                </a:solidFill>
                <a:latin typeface="Arial"/>
                <a:ea typeface="나눔스퀘어 Light"/>
              </a:rPr>
              <a:t>Review</a:t>
            </a:r>
            <a:endParaRPr kumimoji="0" lang="en-US" altLang="ko-KR" sz="2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4DBFD7-E084-4209-8C0E-3FE7B489AFB4}"/>
              </a:ext>
            </a:extLst>
          </p:cNvPr>
          <p:cNvSpPr txBox="1"/>
          <p:nvPr/>
        </p:nvSpPr>
        <p:spPr>
          <a:xfrm>
            <a:off x="935748" y="130534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2417FA-A696-57A6-1F4C-D5D3D0DCA247}"/>
              </a:ext>
            </a:extLst>
          </p:cNvPr>
          <p:cNvSpPr/>
          <p:nvPr/>
        </p:nvSpPr>
        <p:spPr>
          <a:xfrm>
            <a:off x="1591130" y="2028616"/>
            <a:ext cx="900974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200" dirty="0">
                <a:solidFill>
                  <a:schemeClr val="bg1"/>
                </a:solidFill>
              </a:rPr>
              <a:t>수업 시간에 배운 프로그램들을 통해서 좀 더 깊이 있게 배운 거 같아서 유익한 시간이었고 이번 전기차 충전소 정보 관리 및 표시 프로젝트를 통해 많은 것을 배우고 성장할 수 있었습니다</a:t>
            </a:r>
            <a:r>
              <a:rPr lang="en-US" altLang="ko-KR" sz="2200" dirty="0">
                <a:solidFill>
                  <a:schemeClr val="bg1"/>
                </a:solidFill>
              </a:rPr>
              <a:t>. AWS</a:t>
            </a:r>
            <a:r>
              <a:rPr lang="ko-KR" altLang="en-US" sz="2200" dirty="0">
                <a:solidFill>
                  <a:schemeClr val="bg1"/>
                </a:solidFill>
              </a:rPr>
              <a:t>의 다양한 서비스와 </a:t>
            </a:r>
            <a:r>
              <a:rPr lang="en-US" altLang="ko-KR" sz="2200" dirty="0">
                <a:solidFill>
                  <a:schemeClr val="bg1"/>
                </a:solidFill>
              </a:rPr>
              <a:t>Kakao API</a:t>
            </a:r>
            <a:r>
              <a:rPr lang="ko-KR" altLang="en-US" sz="2200" dirty="0">
                <a:solidFill>
                  <a:schemeClr val="bg1"/>
                </a:solidFill>
              </a:rPr>
              <a:t>를 연동하여 실제 서비스를 개발하는 과정은 도전적이었지만 매우 유익하고 이 프로젝트를 통해 팀원들과 협력하고 문제를 해결하는 과정에서 팀워크와 커뮤니케이션의 중요성을 </a:t>
            </a:r>
            <a:r>
              <a:rPr lang="ko-KR" altLang="en-US" sz="2200" dirty="0" err="1">
                <a:solidFill>
                  <a:schemeClr val="bg1"/>
                </a:solidFill>
              </a:rPr>
              <a:t>깨달았습니다</a:t>
            </a:r>
            <a:r>
              <a:rPr lang="en-US" altLang="ko-KR" sz="2200" dirty="0">
                <a:solidFill>
                  <a:schemeClr val="bg1"/>
                </a:solidFill>
              </a:rPr>
              <a:t>. </a:t>
            </a:r>
            <a:r>
              <a:rPr lang="ko-KR" altLang="en-US" sz="2200" dirty="0">
                <a:solidFill>
                  <a:schemeClr val="bg1"/>
                </a:solidFill>
              </a:rPr>
              <a:t>프로젝트를 진행하면서 발생한 어려움들을 함께 </a:t>
            </a:r>
            <a:r>
              <a:rPr lang="ko-KR" altLang="en-US" sz="2200" dirty="0" err="1">
                <a:solidFill>
                  <a:schemeClr val="bg1"/>
                </a:solidFill>
              </a:rPr>
              <a:t>극복해나가며</a:t>
            </a:r>
            <a:r>
              <a:rPr lang="ko-KR" altLang="en-US" sz="2200" dirty="0">
                <a:solidFill>
                  <a:schemeClr val="bg1"/>
                </a:solidFill>
              </a:rPr>
              <a:t> 서로의 역량을 발전시키는 경험을 할 수 있었습니다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8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CE38E7-93FE-4794-9081-C4B5DF1DBC0B}"/>
              </a:ext>
            </a:extLst>
          </p:cNvPr>
          <p:cNvSpPr/>
          <p:nvPr/>
        </p:nvSpPr>
        <p:spPr>
          <a:xfrm>
            <a:off x="6168571" y="2166257"/>
            <a:ext cx="6096000" cy="2525486"/>
          </a:xfrm>
          <a:prstGeom prst="rect">
            <a:avLst/>
          </a:prstGeom>
          <a:solidFill>
            <a:schemeClr val="bg1"/>
          </a:solidFill>
          <a:ln>
            <a:solidFill>
              <a:srgbClr val="657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D51629-EB4C-4E7F-970C-8B0E424DC843}"/>
              </a:ext>
            </a:extLst>
          </p:cNvPr>
          <p:cNvSpPr/>
          <p:nvPr/>
        </p:nvSpPr>
        <p:spPr>
          <a:xfrm>
            <a:off x="1979158" y="2166258"/>
            <a:ext cx="406400" cy="2525486"/>
          </a:xfrm>
          <a:prstGeom prst="rect">
            <a:avLst/>
          </a:prstGeom>
          <a:solidFill>
            <a:schemeClr val="bg1"/>
          </a:solidFill>
          <a:ln>
            <a:solidFill>
              <a:srgbClr val="657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CB1CC-AEF3-4D70-B5E8-DBB0C1DCABD4}"/>
              </a:ext>
            </a:extLst>
          </p:cNvPr>
          <p:cNvSpPr txBox="1"/>
          <p:nvPr/>
        </p:nvSpPr>
        <p:spPr>
          <a:xfrm>
            <a:off x="2645848" y="2644170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Thank U</a:t>
            </a:r>
          </a:p>
          <a:p>
            <a:r>
              <a:rPr lang="ko-KR" altLang="en-US" sz="4800" b="1" dirty="0">
                <a:solidFill>
                  <a:schemeClr val="bg1"/>
                </a:solidFill>
              </a:rPr>
              <a:t>감사합니다</a:t>
            </a:r>
            <a:endParaRPr lang="en-US" altLang="ko-KR" sz="4800" b="1" dirty="0">
              <a:solidFill>
                <a:schemeClr val="bg1"/>
              </a:solidFill>
            </a:endParaRPr>
          </a:p>
        </p:txBody>
      </p:sp>
      <p:pic>
        <p:nvPicPr>
          <p:cNvPr id="7" name="그래픽 6" descr="윙크하는 얼굴(윤곽선) 단색으로 채워진">
            <a:extLst>
              <a:ext uri="{FF2B5EF4-FFF2-40B4-BE49-F238E27FC236}">
                <a16:creationId xmlns:a16="http://schemas.microsoft.com/office/drawing/2014/main" id="{2A760384-84FC-AB2A-B1F0-1929B022E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0914" y="2690494"/>
            <a:ext cx="1477012" cy="1477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FFA5D8-4D0A-9DC6-58C1-DB249E0E0292}"/>
              </a:ext>
            </a:extLst>
          </p:cNvPr>
          <p:cNvSpPr txBox="1"/>
          <p:nvPr/>
        </p:nvSpPr>
        <p:spPr>
          <a:xfrm>
            <a:off x="5621363" y="6298162"/>
            <a:ext cx="692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https://github.com/jju0522/EVCSproject.git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153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32892" y="2613392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0,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37497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300" dirty="0">
                  <a:solidFill>
                    <a:schemeClr val="bg1"/>
                  </a:solidFill>
                </a:rPr>
                <a:t>프로젝트 선정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0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9677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프로젝트 선정 이유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A7CDF-F57E-432C-8218-C05E4A9D4ED6}"/>
              </a:ext>
            </a:extLst>
          </p:cNvPr>
          <p:cNvSpPr/>
          <p:nvPr/>
        </p:nvSpPr>
        <p:spPr>
          <a:xfrm>
            <a:off x="6528394" y="1403497"/>
            <a:ext cx="5284382" cy="4815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492B8-CDC9-42AF-A31D-13DADFC5BA51}"/>
              </a:ext>
            </a:extLst>
          </p:cNvPr>
          <p:cNvSpPr txBox="1"/>
          <p:nvPr/>
        </p:nvSpPr>
        <p:spPr>
          <a:xfrm>
            <a:off x="6917390" y="1975524"/>
            <a:ext cx="4506390" cy="20622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요즘은 전기차의 상용화가 진행되고 있는데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전기차 인프라가 아직 부족한 상황이라는 생각이 들었습니다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이에 따라 충전소의 부족할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뿐만 아니라 전기차 충전소의 위치를 제대로 알지 못하는 분들도 있을 것 같아서 이 프로젝트를 선택하게 되었습니다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B44FD7B-63C3-476E-8BFC-330D13C7F41D}"/>
              </a:ext>
            </a:extLst>
          </p:cNvPr>
          <p:cNvCxnSpPr>
            <a:cxnSpLocks/>
          </p:cNvCxnSpPr>
          <p:nvPr/>
        </p:nvCxnSpPr>
        <p:spPr>
          <a:xfrm>
            <a:off x="6917390" y="1664279"/>
            <a:ext cx="450639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1801FF-E8E6-196C-DDAE-6708082E0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4" b="2015"/>
          <a:stretch/>
        </p:blipFill>
        <p:spPr>
          <a:xfrm>
            <a:off x="854249" y="1735494"/>
            <a:ext cx="4920101" cy="40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AE3A1-F3CE-4B3A-BE25-7AF50A2D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0140-558B-465B-B486-FDC876CDE56D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AB930F-CD81-4A35-9DB6-56CF80291869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1,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136612"/>
              <a:ext cx="22365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9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26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Structure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12" name="Picture 8" descr="kakao map marker - velog">
            <a:extLst>
              <a:ext uri="{FF2B5EF4-FFF2-40B4-BE49-F238E27FC236}">
                <a16:creationId xmlns:a16="http://schemas.microsoft.com/office/drawing/2014/main" id="{0B49AD01-4B7F-591F-1510-C581F4CBB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572" y="2756558"/>
            <a:ext cx="2359620" cy="178759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27EDCEF9-1ADB-E77C-1907-80AAFCE661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920" y="5042094"/>
            <a:ext cx="1188080" cy="12158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362470D-3016-2571-8D50-014506C0E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28003" y="1546900"/>
            <a:ext cx="1467997" cy="194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79C139D-D393-98CA-6226-2A90F8CF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8" y="3100265"/>
            <a:ext cx="2905902" cy="17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 DynamoDB Labs :: Amazon DynamoDB Workshop &amp; Labs">
            <a:extLst>
              <a:ext uri="{FF2B5EF4-FFF2-40B4-BE49-F238E27FC236}">
                <a16:creationId xmlns:a16="http://schemas.microsoft.com/office/drawing/2014/main" id="{683EEC24-B8BC-0350-7DE9-D33BCD1EB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300" y="4949092"/>
            <a:ext cx="1346329" cy="134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964F881-74A8-CA6F-A691-B9F31290A817}"/>
              </a:ext>
            </a:extLst>
          </p:cNvPr>
          <p:cNvCxnSpPr>
            <a:cxnSpLocks/>
          </p:cNvCxnSpPr>
          <p:nvPr/>
        </p:nvCxnSpPr>
        <p:spPr>
          <a:xfrm flipV="1">
            <a:off x="3122297" y="2172761"/>
            <a:ext cx="1505706" cy="583797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28B4A15-452A-031A-C524-CD636AE1FE5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122297" y="5042094"/>
            <a:ext cx="1785623" cy="60790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4F6FE65-01AD-049C-8268-C731D48258E4}"/>
              </a:ext>
            </a:extLst>
          </p:cNvPr>
          <p:cNvCxnSpPr>
            <a:cxnSpLocks/>
            <a:stCxn id="18" idx="3"/>
            <a:endCxn id="2052" idx="1"/>
          </p:cNvCxnSpPr>
          <p:nvPr/>
        </p:nvCxnSpPr>
        <p:spPr>
          <a:xfrm flipV="1">
            <a:off x="6096000" y="5622257"/>
            <a:ext cx="1658300" cy="27737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3CDB49B-21F6-6523-0E23-1983ADF97000}"/>
              </a:ext>
            </a:extLst>
          </p:cNvPr>
          <p:cNvCxnSpPr>
            <a:cxnSpLocks/>
          </p:cNvCxnSpPr>
          <p:nvPr/>
        </p:nvCxnSpPr>
        <p:spPr>
          <a:xfrm>
            <a:off x="5362001" y="3592286"/>
            <a:ext cx="0" cy="1250385"/>
          </a:xfrm>
          <a:prstGeom prst="straightConnector1">
            <a:avLst/>
          </a:prstGeom>
          <a:ln w="57150">
            <a:solidFill>
              <a:srgbClr val="657D9A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943EB49-92C3-9824-6673-CAC49B6A8D9C}"/>
              </a:ext>
            </a:extLst>
          </p:cNvPr>
          <p:cNvGrpSpPr/>
          <p:nvPr/>
        </p:nvGrpSpPr>
        <p:grpSpPr>
          <a:xfrm>
            <a:off x="7312476" y="1334025"/>
            <a:ext cx="1651518" cy="1149766"/>
            <a:chOff x="7181829" y="1104348"/>
            <a:chExt cx="1651518" cy="114976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683BF-BF11-EC88-22C1-1EF098DFB208}"/>
                </a:ext>
              </a:extLst>
            </p:cNvPr>
            <p:cNvSpPr txBox="1"/>
            <p:nvPr/>
          </p:nvSpPr>
          <p:spPr>
            <a:xfrm>
              <a:off x="7181829" y="1792449"/>
              <a:ext cx="1651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Index.html</a:t>
              </a:r>
            </a:p>
          </p:txBody>
        </p:sp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C98A4742-B483-F457-B9F5-9A9DBD323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267" y="1104348"/>
              <a:ext cx="648028" cy="648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EC7BCBF-7777-9937-248D-EEE7784766E4}"/>
              </a:ext>
            </a:extLst>
          </p:cNvPr>
          <p:cNvCxnSpPr>
            <a:cxnSpLocks/>
          </p:cNvCxnSpPr>
          <p:nvPr/>
        </p:nvCxnSpPr>
        <p:spPr>
          <a:xfrm>
            <a:off x="8203549" y="2594230"/>
            <a:ext cx="962394" cy="706929"/>
          </a:xfrm>
          <a:prstGeom prst="straightConnector1">
            <a:avLst/>
          </a:prstGeom>
          <a:ln w="57150">
            <a:solidFill>
              <a:srgbClr val="657D9A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4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500200-A98E-4DDF-8BBC-E2DA1B7B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rPr>
                <a:t>Part 2,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136612"/>
              <a:ext cx="2826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rPr>
                <a:t>Story 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7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1254C56-DF99-72BE-332C-92607BAD0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6" y="1298991"/>
            <a:ext cx="7884871" cy="4881402"/>
          </a:xfrm>
          <a:prstGeom prst="rect">
            <a:avLst/>
          </a:prstGeom>
        </p:spPr>
      </p:pic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0DA9FAC1-17EA-54AD-A23D-507FEE8EC61E}"/>
              </a:ext>
            </a:extLst>
          </p:cNvPr>
          <p:cNvSpPr/>
          <p:nvPr/>
        </p:nvSpPr>
        <p:spPr>
          <a:xfrm>
            <a:off x="8938727" y="1968759"/>
            <a:ext cx="3135086" cy="2920481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충전소 정보 </a:t>
            </a:r>
            <a:r>
              <a:rPr lang="en-US" altLang="ko-KR" sz="2000" dirty="0"/>
              <a:t>xml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i="0" dirty="0">
                <a:solidFill>
                  <a:srgbClr val="424242"/>
                </a:solidFill>
                <a:effectLst/>
                <a:latin typeface="-apple-system"/>
              </a:rPr>
              <a:t>↓</a:t>
            </a: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부산 지역 데이터 추출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b="1" i="0" dirty="0">
                <a:solidFill>
                  <a:srgbClr val="424242"/>
                </a:solidFill>
                <a:effectLst/>
                <a:latin typeface="-apple-system"/>
              </a:rPr>
              <a:t>↓</a:t>
            </a:r>
            <a:endParaRPr lang="en-US" altLang="ko-KR" sz="2000" b="1" i="0" dirty="0">
              <a:solidFill>
                <a:srgbClr val="424242"/>
              </a:solidFill>
              <a:effectLst/>
              <a:latin typeface="-apple-system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Json </a:t>
            </a:r>
            <a:r>
              <a:rPr lang="ko-KR" altLang="en-US" sz="2000" dirty="0"/>
              <a:t>파일로 변환</a:t>
            </a:r>
            <a:endParaRPr lang="ko-KR" altLang="en-US" sz="2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481196-C8D2-5D47-7575-F6251A1434FE}"/>
              </a:ext>
            </a:extLst>
          </p:cNvPr>
          <p:cNvSpPr txBox="1"/>
          <p:nvPr/>
        </p:nvSpPr>
        <p:spPr>
          <a:xfrm>
            <a:off x="3713427" y="319651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공공데이터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3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pic>
        <p:nvPicPr>
          <p:cNvPr id="35" name="그림 34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3E1BCF34-DD16-E189-6A2E-7121D33984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7229" y="2109576"/>
            <a:ext cx="8057542" cy="26388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#S3 </a:t>
            </a:r>
            <a:r>
              <a:rPr lang="ko-KR" altLang="en-US" sz="2000" dirty="0">
                <a:solidFill>
                  <a:schemeClr val="bg1"/>
                </a:solidFill>
              </a:rPr>
              <a:t>생성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7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318</Words>
  <Application>Microsoft Office PowerPoint</Application>
  <PresentationFormat>와이드스크린</PresentationFormat>
  <Paragraphs>83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-apple-system</vt:lpstr>
      <vt:lpstr>Söhne</vt:lpstr>
      <vt:lpstr>나눔스퀘어 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jju0522@sillain.ac.kr</cp:lastModifiedBy>
  <cp:revision>38</cp:revision>
  <dcterms:created xsi:type="dcterms:W3CDTF">2021-05-30T11:37:53Z</dcterms:created>
  <dcterms:modified xsi:type="dcterms:W3CDTF">2023-06-15T06:06:57Z</dcterms:modified>
</cp:coreProperties>
</file>